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15119350" cy="10691813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502F7F"/>
    <a:srgbClr val="1CA2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6" d="100"/>
          <a:sy n="56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3951" y="1749795"/>
            <a:ext cx="12851448" cy="3722335"/>
          </a:xfrm>
        </p:spPr>
        <p:txBody>
          <a:bodyPr anchor="b"/>
          <a:lstStyle>
            <a:lvl1pPr algn="ctr">
              <a:defRPr sz="9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3742"/>
            </a:lvl1pPr>
            <a:lvl2pPr marL="712775" indent="0" algn="ctr">
              <a:buNone/>
              <a:defRPr sz="3118"/>
            </a:lvl2pPr>
            <a:lvl3pPr marL="1425550" indent="0" algn="ctr">
              <a:buNone/>
              <a:defRPr sz="2806"/>
            </a:lvl3pPr>
            <a:lvl4pPr marL="2138324" indent="0" algn="ctr">
              <a:buNone/>
              <a:defRPr sz="2494"/>
            </a:lvl4pPr>
            <a:lvl5pPr marL="2851099" indent="0" algn="ctr">
              <a:buNone/>
              <a:defRPr sz="2494"/>
            </a:lvl5pPr>
            <a:lvl6pPr marL="3563874" indent="0" algn="ctr">
              <a:buNone/>
              <a:defRPr sz="2494"/>
            </a:lvl6pPr>
            <a:lvl7pPr marL="4276649" indent="0" algn="ctr">
              <a:buNone/>
              <a:defRPr sz="2494"/>
            </a:lvl7pPr>
            <a:lvl8pPr marL="4989424" indent="0" algn="ctr">
              <a:buNone/>
              <a:defRPr sz="2494"/>
            </a:lvl8pPr>
            <a:lvl9pPr marL="5702198" indent="0" algn="ctr">
              <a:buNone/>
              <a:defRPr sz="249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165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97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1582" y="2665532"/>
            <a:ext cx="13040439" cy="4447496"/>
          </a:xfrm>
        </p:spPr>
        <p:txBody>
          <a:bodyPr anchor="b"/>
          <a:lstStyle>
            <a:lvl1pPr>
              <a:defRPr sz="9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1582" y="7155103"/>
            <a:ext cx="13040439" cy="2338833"/>
          </a:xfrm>
        </p:spPr>
        <p:txBody>
          <a:bodyPr/>
          <a:lstStyle>
            <a:lvl1pPr marL="0" indent="0">
              <a:buNone/>
              <a:defRPr sz="3742">
                <a:solidFill>
                  <a:schemeClr val="tx1"/>
                </a:solidFill>
              </a:defRPr>
            </a:lvl1pPr>
            <a:lvl2pPr marL="712775" indent="0">
              <a:buNone/>
              <a:defRPr sz="3118">
                <a:solidFill>
                  <a:schemeClr val="tx1">
                    <a:tint val="75000"/>
                  </a:schemeClr>
                </a:solidFill>
              </a:defRPr>
            </a:lvl2pPr>
            <a:lvl3pPr marL="1425550" indent="0">
              <a:buNone/>
              <a:defRPr sz="2806">
                <a:solidFill>
                  <a:schemeClr val="tx1">
                    <a:tint val="75000"/>
                  </a:schemeClr>
                </a:solidFill>
              </a:defRPr>
            </a:lvl3pPr>
            <a:lvl4pPr marL="21383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4pPr>
            <a:lvl5pPr marL="285109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5pPr>
            <a:lvl6pPr marL="356387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6pPr>
            <a:lvl7pPr marL="4276649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7pPr>
            <a:lvl8pPr marL="4989424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8pPr>
            <a:lvl9pPr marL="5702198" indent="0">
              <a:buNone/>
              <a:defRPr sz="24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842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39455" y="2846200"/>
            <a:ext cx="6425724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4171" y="2846200"/>
            <a:ext cx="6425724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694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569242"/>
            <a:ext cx="13040439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1426" y="2620980"/>
            <a:ext cx="63961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426" y="3905482"/>
            <a:ext cx="6396193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654172" y="2620980"/>
            <a:ext cx="6427693" cy="1284502"/>
          </a:xfrm>
        </p:spPr>
        <p:txBody>
          <a:bodyPr anchor="b"/>
          <a:lstStyle>
            <a:lvl1pPr marL="0" indent="0">
              <a:buNone/>
              <a:defRPr sz="3742" b="1"/>
            </a:lvl1pPr>
            <a:lvl2pPr marL="712775" indent="0">
              <a:buNone/>
              <a:defRPr sz="3118" b="1"/>
            </a:lvl2pPr>
            <a:lvl3pPr marL="1425550" indent="0">
              <a:buNone/>
              <a:defRPr sz="2806" b="1"/>
            </a:lvl3pPr>
            <a:lvl4pPr marL="2138324" indent="0">
              <a:buNone/>
              <a:defRPr sz="2494" b="1"/>
            </a:lvl4pPr>
            <a:lvl5pPr marL="2851099" indent="0">
              <a:buNone/>
              <a:defRPr sz="2494" b="1"/>
            </a:lvl5pPr>
            <a:lvl6pPr marL="3563874" indent="0">
              <a:buNone/>
              <a:defRPr sz="2494" b="1"/>
            </a:lvl6pPr>
            <a:lvl7pPr marL="4276649" indent="0">
              <a:buNone/>
              <a:defRPr sz="2494" b="1"/>
            </a:lvl7pPr>
            <a:lvl8pPr marL="4989424" indent="0">
              <a:buNone/>
              <a:defRPr sz="2494" b="1"/>
            </a:lvl8pPr>
            <a:lvl9pPr marL="5702198" indent="0">
              <a:buNone/>
              <a:defRPr sz="249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654172" y="3905482"/>
            <a:ext cx="6427693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58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425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119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4989"/>
            </a:lvl1pPr>
            <a:lvl2pPr>
              <a:defRPr sz="4365"/>
            </a:lvl2pPr>
            <a:lvl3pPr>
              <a:defRPr sz="3742"/>
            </a:lvl3pPr>
            <a:lvl4pPr>
              <a:defRPr sz="3118"/>
            </a:lvl4pPr>
            <a:lvl5pPr>
              <a:defRPr sz="3118"/>
            </a:lvl5pPr>
            <a:lvl6pPr>
              <a:defRPr sz="3118"/>
            </a:lvl6pPr>
            <a:lvl7pPr>
              <a:defRPr sz="3118"/>
            </a:lvl7pPr>
            <a:lvl8pPr>
              <a:defRPr sz="3118"/>
            </a:lvl8pPr>
            <a:lvl9pPr>
              <a:defRPr sz="311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677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25" y="712788"/>
            <a:ext cx="4876384" cy="2494756"/>
          </a:xfrm>
        </p:spPr>
        <p:txBody>
          <a:bodyPr anchor="b"/>
          <a:lstStyle>
            <a:lvl1pPr>
              <a:defRPr sz="49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 anchor="t"/>
          <a:lstStyle>
            <a:lvl1pPr marL="0" indent="0">
              <a:buNone/>
              <a:defRPr sz="4989"/>
            </a:lvl1pPr>
            <a:lvl2pPr marL="712775" indent="0">
              <a:buNone/>
              <a:defRPr sz="4365"/>
            </a:lvl2pPr>
            <a:lvl3pPr marL="1425550" indent="0">
              <a:buNone/>
              <a:defRPr sz="3742"/>
            </a:lvl3pPr>
            <a:lvl4pPr marL="2138324" indent="0">
              <a:buNone/>
              <a:defRPr sz="3118"/>
            </a:lvl4pPr>
            <a:lvl5pPr marL="2851099" indent="0">
              <a:buNone/>
              <a:defRPr sz="3118"/>
            </a:lvl5pPr>
            <a:lvl6pPr marL="3563874" indent="0">
              <a:buNone/>
              <a:defRPr sz="3118"/>
            </a:lvl6pPr>
            <a:lvl7pPr marL="4276649" indent="0">
              <a:buNone/>
              <a:defRPr sz="3118"/>
            </a:lvl7pPr>
            <a:lvl8pPr marL="4989424" indent="0">
              <a:buNone/>
              <a:defRPr sz="3118"/>
            </a:lvl8pPr>
            <a:lvl9pPr marL="5702198" indent="0">
              <a:buNone/>
              <a:defRPr sz="311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1425" y="3207544"/>
            <a:ext cx="4876384" cy="5942372"/>
          </a:xfrm>
        </p:spPr>
        <p:txBody>
          <a:bodyPr/>
          <a:lstStyle>
            <a:lvl1pPr marL="0" indent="0">
              <a:buNone/>
              <a:defRPr sz="2494"/>
            </a:lvl1pPr>
            <a:lvl2pPr marL="712775" indent="0">
              <a:buNone/>
              <a:defRPr sz="2183"/>
            </a:lvl2pPr>
            <a:lvl3pPr marL="1425550" indent="0">
              <a:buNone/>
              <a:defRPr sz="1871"/>
            </a:lvl3pPr>
            <a:lvl4pPr marL="2138324" indent="0">
              <a:buNone/>
              <a:defRPr sz="1559"/>
            </a:lvl4pPr>
            <a:lvl5pPr marL="2851099" indent="0">
              <a:buNone/>
              <a:defRPr sz="1559"/>
            </a:lvl5pPr>
            <a:lvl6pPr marL="3563874" indent="0">
              <a:buNone/>
              <a:defRPr sz="1559"/>
            </a:lvl6pPr>
            <a:lvl7pPr marL="4276649" indent="0">
              <a:buNone/>
              <a:defRPr sz="1559"/>
            </a:lvl7pPr>
            <a:lvl8pPr marL="4989424" indent="0">
              <a:buNone/>
              <a:defRPr sz="1559"/>
            </a:lvl8pPr>
            <a:lvl9pPr marL="5702198" indent="0">
              <a:buNone/>
              <a:defRPr sz="155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67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939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819786" y="569240"/>
            <a:ext cx="3260110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39456" y="569240"/>
            <a:ext cx="9591338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083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456" y="569242"/>
            <a:ext cx="1304043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39456" y="2846200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9455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CA4D3-6CE3-421F-9B51-A780A97D49DB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08285" y="9909729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041" y="9909729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DC88E-3B3D-4D7E-977F-55955AA0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75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425550" rtl="0" eaLnBrk="1" latinLnBrk="0" hangingPunct="1">
        <a:lnSpc>
          <a:spcPct val="90000"/>
        </a:lnSpc>
        <a:spcBef>
          <a:spcPct val="0"/>
        </a:spcBef>
        <a:buNone/>
        <a:defRPr sz="68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387" indent="-356387" algn="l" defTabSz="1425550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4365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742" kern="1200">
          <a:solidFill>
            <a:schemeClr val="tx1"/>
          </a:solidFill>
          <a:latin typeface="+mn-lt"/>
          <a:ea typeface="+mn-ea"/>
          <a:cs typeface="+mn-cs"/>
        </a:defRPr>
      </a:lvl2pPr>
      <a:lvl3pPr marL="178193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3118" kern="1200">
          <a:solidFill>
            <a:schemeClr val="tx1"/>
          </a:solidFill>
          <a:latin typeface="+mn-lt"/>
          <a:ea typeface="+mn-ea"/>
          <a:cs typeface="+mn-cs"/>
        </a:defRPr>
      </a:lvl3pPr>
      <a:lvl4pPr marL="2494712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3207487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92026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63303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5345811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6058586" indent="-356387" algn="l" defTabSz="1425550" rtl="0" eaLnBrk="1" latinLnBrk="0" hangingPunct="1">
        <a:lnSpc>
          <a:spcPct val="90000"/>
        </a:lnSpc>
        <a:spcBef>
          <a:spcPts val="780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1pPr>
      <a:lvl2pPr marL="712775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425550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3pPr>
      <a:lvl4pPr marL="21383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4pPr>
      <a:lvl5pPr marL="285109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5pPr>
      <a:lvl6pPr marL="356387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6pPr>
      <a:lvl7pPr marL="4276649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7pPr>
      <a:lvl8pPr marL="4989424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8pPr>
      <a:lvl9pPr marL="5702198" algn="l" defTabSz="1425550" rtl="0" eaLnBrk="1" latinLnBrk="0" hangingPunct="1">
        <a:defRPr sz="28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A0622F9-7F9A-42EB-BC7A-2F602F3F1F86}"/>
              </a:ext>
            </a:extLst>
          </p:cNvPr>
          <p:cNvSpPr txBox="1"/>
          <p:nvPr/>
        </p:nvSpPr>
        <p:spPr>
          <a:xfrm rot="21383658">
            <a:off x="3727196" y="399065"/>
            <a:ext cx="6864945" cy="1473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A2A5"/>
                </a:solidFill>
                <a:effectLst/>
                <a:uLnTx/>
                <a:uFillTx/>
                <a:latin typeface="K26ChicoryBean" panose="02000603000000000000" pitchFamily="2" charset="0"/>
                <a:ea typeface="K26ChicoryBean" panose="02000603000000000000" pitchFamily="2" charset="0"/>
                <a:cs typeface="+mn-cs"/>
              </a:rPr>
              <a:t>MENU CYCLE</a:t>
            </a:r>
          </a:p>
          <a:p>
            <a:pPr marL="0" marR="0" lvl="0" indent="0" algn="ctr" defTabSz="45720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502F7F"/>
                </a:solidFill>
                <a:effectLst/>
                <a:uLnTx/>
                <a:uFillTx/>
                <a:latin typeface="TT Chocolates" panose="02000503030000020002" pitchFamily="50" charset="0"/>
                <a:ea typeface="+mn-ea"/>
                <a:cs typeface="+mn-cs"/>
              </a:rPr>
              <a:t>WEEK ONE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065E5E-9A8E-4373-8454-52129711F3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438148"/>
              </p:ext>
            </p:extLst>
          </p:nvPr>
        </p:nvGraphicFramePr>
        <p:xfrm>
          <a:off x="894725" y="2618189"/>
          <a:ext cx="13202896" cy="59789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66042">
                  <a:extLst>
                    <a:ext uri="{9D8B030D-6E8A-4147-A177-3AD203B41FA5}">
                      <a16:colId xmlns:a16="http://schemas.microsoft.com/office/drawing/2014/main" val="3447460032"/>
                    </a:ext>
                  </a:extLst>
                </a:gridCol>
                <a:gridCol w="2170190">
                  <a:extLst>
                    <a:ext uri="{9D8B030D-6E8A-4147-A177-3AD203B41FA5}">
                      <a16:colId xmlns:a16="http://schemas.microsoft.com/office/drawing/2014/main" val="307641239"/>
                    </a:ext>
                  </a:extLst>
                </a:gridCol>
                <a:gridCol w="2022287">
                  <a:extLst>
                    <a:ext uri="{9D8B030D-6E8A-4147-A177-3AD203B41FA5}">
                      <a16:colId xmlns:a16="http://schemas.microsoft.com/office/drawing/2014/main" val="3288121192"/>
                    </a:ext>
                  </a:extLst>
                </a:gridCol>
                <a:gridCol w="2096238">
                  <a:extLst>
                    <a:ext uri="{9D8B030D-6E8A-4147-A177-3AD203B41FA5}">
                      <a16:colId xmlns:a16="http://schemas.microsoft.com/office/drawing/2014/main" val="706592813"/>
                    </a:ext>
                  </a:extLst>
                </a:gridCol>
                <a:gridCol w="2101347">
                  <a:extLst>
                    <a:ext uri="{9D8B030D-6E8A-4147-A177-3AD203B41FA5}">
                      <a16:colId xmlns:a16="http://schemas.microsoft.com/office/drawing/2014/main" val="2668942051"/>
                    </a:ext>
                  </a:extLst>
                </a:gridCol>
                <a:gridCol w="2046792">
                  <a:extLst>
                    <a:ext uri="{9D8B030D-6E8A-4147-A177-3AD203B41FA5}">
                      <a16:colId xmlns:a16="http://schemas.microsoft.com/office/drawing/2014/main" val="2269084033"/>
                    </a:ext>
                  </a:extLst>
                </a:gridCol>
              </a:tblGrid>
              <a:tr h="91845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MAIN COURSE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Tuna pasta bake 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Minced beef puff pastry pie 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Roast chicken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with gravy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Beef Lasagne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Homemade Ham &amp; Pineapple pizza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82363903"/>
                  </a:ext>
                </a:extLst>
              </a:tr>
              <a:tr h="91845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VEGETARIAN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Cheese &amp; tomato parcel 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Quorn sausage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Homemade cheese and onion Pie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Vegetable</a:t>
                      </a: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Lasagne 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Homemade cheese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&amp; tomato pizza 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73843"/>
                  </a:ext>
                </a:extLst>
              </a:tr>
              <a:tr h="947542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EVERYDAY FAVOURITES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Chicken burger 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Premium pork sausage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Handmade </a:t>
                      </a: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Sausage Roll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Chicken nuggets with tomato ketchup 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Fish and chips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5977913"/>
                  </a:ext>
                </a:extLst>
              </a:tr>
              <a:tr h="118021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SIDES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Sauté potatoes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Sweetcorn 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Mashed potato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Gravy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Peas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Yorkshire pudding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roast potatoes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Carrots  &amp; broccoli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Herby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diced potatoes 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sweetcorn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Chips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Peas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12225491"/>
                  </a:ext>
                </a:extLst>
              </a:tr>
              <a:tr h="109768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AVAILABLE DAILY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Jacket potatoes Sandwiches 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Seasonal salad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Jacket potatoes Sandwiches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Jacket potatoes Sandwiches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Jacket potatoes Sandwiches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Jacket potatoes Sandwiches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5341822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DESSERTS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Mini Doughnuts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fruit salad, 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Cheese &amp; crackers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Iced bun,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Jelly,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Cheese &amp; crackers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Ice Cream,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Fruit salad,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Cheese &amp; crackers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Lemon Drizzle Cake ,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Jelly,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Cheese &amp; crackers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Vanilla shortbread,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Fruit salad,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Cheese &amp; crackers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2174318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A5BA1B27-FC86-4EB6-930D-471516624583}"/>
              </a:ext>
            </a:extLst>
          </p:cNvPr>
          <p:cNvSpPr/>
          <p:nvPr/>
        </p:nvSpPr>
        <p:spPr>
          <a:xfrm>
            <a:off x="11654378" y="991282"/>
            <a:ext cx="2879601" cy="56169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53" b="0" i="0" u="none" strike="noStrike" kern="1200" cap="none" spc="0" normalizeH="0" baseline="0" noProof="0" dirty="0">
                <a:ln>
                  <a:noFill/>
                </a:ln>
                <a:solidFill>
                  <a:srgbClr val="502F7F"/>
                </a:solidFill>
                <a:effectLst/>
                <a:uLnTx/>
                <a:uFillTx/>
                <a:latin typeface="K26ChicoryBean" panose="02000603000000000000" pitchFamily="2" charset="0"/>
                <a:ea typeface="K26ChicoryBean" panose="02000603000000000000" pitchFamily="2" charset="0"/>
                <a:cs typeface="+mn-cs"/>
              </a:rPr>
              <a:t>Summer Term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5A22072-F035-4947-AA19-AF13A8347AE3}"/>
              </a:ext>
            </a:extLst>
          </p:cNvPr>
          <p:cNvGrpSpPr/>
          <p:nvPr/>
        </p:nvGrpSpPr>
        <p:grpSpPr>
          <a:xfrm>
            <a:off x="8656313" y="8680486"/>
            <a:ext cx="2357880" cy="726074"/>
            <a:chOff x="5905051" y="6204056"/>
            <a:chExt cx="2292737" cy="706014"/>
          </a:xfrm>
        </p:grpSpPr>
        <p:pic>
          <p:nvPicPr>
            <p:cNvPr id="9" name="Picture 8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09D06E6D-B612-4FA6-9959-2F89F676D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4285" y="6204056"/>
              <a:ext cx="846550" cy="706014"/>
            </a:xfrm>
            <a:prstGeom prst="rect">
              <a:avLst/>
            </a:prstGeom>
          </p:spPr>
        </p:pic>
        <p:pic>
          <p:nvPicPr>
            <p:cNvPr id="10" name="Picture 9" descr="A close up of a sign&#10;&#10;Description generated with very high confidence">
              <a:extLst>
                <a:ext uri="{FF2B5EF4-FFF2-40B4-BE49-F238E27FC236}">
                  <a16:creationId xmlns:a16="http://schemas.microsoft.com/office/drawing/2014/main" id="{5E75BF0C-1BD9-4AA3-9588-AB76EE983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0835" y="6223422"/>
              <a:ext cx="546953" cy="667283"/>
            </a:xfrm>
            <a:prstGeom prst="rect">
              <a:avLst/>
            </a:prstGeom>
          </p:spPr>
        </p:pic>
        <p:pic>
          <p:nvPicPr>
            <p:cNvPr id="11" name="Picture 10" descr="A close up of a sign&#10;&#10;Description generated with very high confidence">
              <a:extLst>
                <a:ext uri="{FF2B5EF4-FFF2-40B4-BE49-F238E27FC236}">
                  <a16:creationId xmlns:a16="http://schemas.microsoft.com/office/drawing/2014/main" id="{87E294E4-8F0E-446C-AC9F-6CA3094469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5051" y="6209530"/>
              <a:ext cx="1064745" cy="665466"/>
            </a:xfrm>
            <a:prstGeom prst="rect">
              <a:avLst/>
            </a:prstGeom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2F9F0028-BB06-C7D5-4879-5F894F7B5A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3679" y="9594234"/>
            <a:ext cx="3926164" cy="11400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39DA72-A77A-6FDC-C4AF-3D67047AE5CB}"/>
              </a:ext>
            </a:extLst>
          </p:cNvPr>
          <p:cNvSpPr txBox="1"/>
          <p:nvPr/>
        </p:nvSpPr>
        <p:spPr>
          <a:xfrm rot="1479190">
            <a:off x="666459" y="961182"/>
            <a:ext cx="244614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Week commencing</a:t>
            </a:r>
          </a:p>
          <a:p>
            <a:pPr algn="ctr"/>
            <a:r>
              <a:rPr lang="en-GB" b="1" dirty="0">
                <a:solidFill>
                  <a:srgbClr val="7030A0"/>
                </a:solidFill>
              </a:rPr>
              <a:t>13/4 27/4 11/5</a:t>
            </a:r>
          </a:p>
          <a:p>
            <a:pPr algn="ctr"/>
            <a:r>
              <a:rPr lang="en-GB" b="1" dirty="0">
                <a:solidFill>
                  <a:srgbClr val="7030A0"/>
                </a:solidFill>
              </a:rPr>
              <a:t>1/6 15/6 29/6 13/6</a:t>
            </a:r>
          </a:p>
        </p:txBody>
      </p:sp>
    </p:spTree>
    <p:extLst>
      <p:ext uri="{BB962C8B-B14F-4D97-AF65-F5344CB8AC3E}">
        <p14:creationId xmlns:p14="http://schemas.microsoft.com/office/powerpoint/2010/main" val="81378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A0622F9-7F9A-42EB-BC7A-2F602F3F1F86}"/>
              </a:ext>
            </a:extLst>
          </p:cNvPr>
          <p:cNvSpPr txBox="1"/>
          <p:nvPr/>
        </p:nvSpPr>
        <p:spPr>
          <a:xfrm rot="21383658">
            <a:off x="3727196" y="399065"/>
            <a:ext cx="6864945" cy="1473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A2A5"/>
                </a:solidFill>
                <a:effectLst/>
                <a:uLnTx/>
                <a:uFillTx/>
                <a:latin typeface="K26ChicoryBean" panose="02000603000000000000" pitchFamily="2" charset="0"/>
                <a:ea typeface="K26ChicoryBean" panose="02000603000000000000" pitchFamily="2" charset="0"/>
                <a:cs typeface="+mn-cs"/>
              </a:rPr>
              <a:t>MENU CYCLE</a:t>
            </a:r>
          </a:p>
          <a:p>
            <a:pPr marL="0" marR="0" lvl="0" indent="0" algn="ctr" defTabSz="457200" rtl="0" eaLnBrk="1" fontAlgn="auto" latinLnBrk="0" hangingPunct="1">
              <a:lnSpc>
                <a:spcPts val="5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502F7F"/>
                </a:solidFill>
                <a:effectLst/>
                <a:uLnTx/>
                <a:uFillTx/>
                <a:latin typeface="TT Chocolates" panose="02000503030000020002" pitchFamily="50" charset="0"/>
                <a:ea typeface="+mn-ea"/>
                <a:cs typeface="+mn-cs"/>
              </a:rPr>
              <a:t>WEEK </a:t>
            </a:r>
            <a:r>
              <a:rPr lang="en-GB" sz="6000" b="1" dirty="0">
                <a:solidFill>
                  <a:srgbClr val="502F7F"/>
                </a:solidFill>
                <a:latin typeface="TT Chocolates" panose="02000503030000020002" pitchFamily="50" charset="0"/>
              </a:rPr>
              <a:t>TWO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502F7F"/>
                </a:solidFill>
                <a:effectLst/>
                <a:uLnTx/>
                <a:uFillTx/>
                <a:latin typeface="TT Chocolates" panose="02000503030000020002" pitchFamily="50" charset="0"/>
                <a:ea typeface="+mn-ea"/>
                <a:cs typeface="+mn-cs"/>
              </a:rPr>
              <a:t>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065E5E-9A8E-4373-8454-52129711F3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277689"/>
              </p:ext>
            </p:extLst>
          </p:nvPr>
        </p:nvGraphicFramePr>
        <p:xfrm>
          <a:off x="812163" y="2504995"/>
          <a:ext cx="13495024" cy="60669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97311">
                  <a:extLst>
                    <a:ext uri="{9D8B030D-6E8A-4147-A177-3AD203B41FA5}">
                      <a16:colId xmlns:a16="http://schemas.microsoft.com/office/drawing/2014/main" val="3447460032"/>
                    </a:ext>
                  </a:extLst>
                </a:gridCol>
                <a:gridCol w="2117589">
                  <a:extLst>
                    <a:ext uri="{9D8B030D-6E8A-4147-A177-3AD203B41FA5}">
                      <a16:colId xmlns:a16="http://schemas.microsoft.com/office/drawing/2014/main" val="307641239"/>
                    </a:ext>
                  </a:extLst>
                </a:gridCol>
                <a:gridCol w="2177073">
                  <a:extLst>
                    <a:ext uri="{9D8B030D-6E8A-4147-A177-3AD203B41FA5}">
                      <a16:colId xmlns:a16="http://schemas.microsoft.com/office/drawing/2014/main" val="3288121192"/>
                    </a:ext>
                  </a:extLst>
                </a:gridCol>
                <a:gridCol w="2179027">
                  <a:extLst>
                    <a:ext uri="{9D8B030D-6E8A-4147-A177-3AD203B41FA5}">
                      <a16:colId xmlns:a16="http://schemas.microsoft.com/office/drawing/2014/main" val="706592813"/>
                    </a:ext>
                  </a:extLst>
                </a:gridCol>
                <a:gridCol w="2146300">
                  <a:extLst>
                    <a:ext uri="{9D8B030D-6E8A-4147-A177-3AD203B41FA5}">
                      <a16:colId xmlns:a16="http://schemas.microsoft.com/office/drawing/2014/main" val="2668942051"/>
                    </a:ext>
                  </a:extLst>
                </a:gridCol>
                <a:gridCol w="2077724">
                  <a:extLst>
                    <a:ext uri="{9D8B030D-6E8A-4147-A177-3AD203B41FA5}">
                      <a16:colId xmlns:a16="http://schemas.microsoft.com/office/drawing/2014/main" val="2269084033"/>
                    </a:ext>
                  </a:extLst>
                </a:gridCol>
              </a:tblGrid>
              <a:tr h="84625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MAIN COURSE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Fish fingers 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Mild Chicken curry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Roast gammon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with gravy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Bolognaise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Homemade peperoni pizza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82363903"/>
                  </a:ext>
                </a:extLst>
              </a:tr>
              <a:tr h="908151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VEGETARIAN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Veggie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burger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Vegi crumble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Vegetarian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cottage pie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Mac &amp; cheese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Homemade cheese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&amp; tomato pizza 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73843"/>
                  </a:ext>
                </a:extLst>
              </a:tr>
              <a:tr h="974576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EVERYDAY FAVOURITES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Beefburger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Cheese &amp; ham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turn over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Meatballs in gravy 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Hot dog with tomato ketchup 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Salmon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fishcake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5977913"/>
                  </a:ext>
                </a:extLst>
              </a:tr>
              <a:tr h="109423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SIDES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Oven baked wedges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Garden peas 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Rice</a:t>
                      </a:r>
                    </a:p>
                    <a:p>
                      <a:pPr algn="ctr" rtl="0" fontAlgn="base"/>
                      <a:endParaRPr lang="en-GB" sz="1600" b="0" i="0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Sweetcorn</a:t>
                      </a:r>
                    </a:p>
                    <a:p>
                      <a:pPr algn="ctr" rtl="0" fontAlgn="base"/>
                      <a:endParaRPr lang="en-GB" sz="1600" b="0" i="0" dirty="0"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Yorkshire pudding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roast potatoes</a:t>
                      </a:r>
                    </a:p>
                    <a:p>
                      <a:pPr algn="ctr" rtl="0" fontAlgn="base"/>
                      <a:endParaRPr lang="en-GB" sz="1600" b="0" i="0" dirty="0"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Carrots  &amp; broccoli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Pasta 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Garden peas 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Chips</a:t>
                      </a:r>
                    </a:p>
                    <a:p>
                      <a:pPr algn="ctr" rtl="0" fontAlgn="base"/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Baked beans 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12225491"/>
                  </a:ext>
                </a:extLst>
              </a:tr>
              <a:tr h="86922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AVAILABLE DAILY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Jacket potatoes Sandwiches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 Seasonal salad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Jacket potatoes Sandwiches 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Jacket potatoes Sandwiches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 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Jacket potatoes Sandwiches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Jacket potatoes Sandwiches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Seasonal salad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53418226"/>
                  </a:ext>
                </a:extLst>
              </a:tr>
              <a:tr h="13335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800" b="0" i="0" dirty="0">
                          <a:solidFill>
                            <a:schemeClr val="bg1"/>
                          </a:solidFill>
                          <a:effectLst/>
                          <a:latin typeface="K26ChicoryBean" panose="02000603000000000000" pitchFamily="2" charset="0"/>
                          <a:ea typeface="K26ChicoryBean" panose="02000603000000000000" pitchFamily="2" charset="0"/>
                        </a:rPr>
                        <a:t>DESSERTS</a:t>
                      </a: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Chocolate Cake ,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Fruit salad,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Cheese &amp; crackers</a:t>
                      </a:r>
                      <a:endParaRPr lang="en-GB" sz="1600" b="0" i="0" dirty="0"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>
                      <a:noFill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Flapjack,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Jelly, </a:t>
                      </a: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Cheese &amp; crackers</a:t>
                      </a:r>
                      <a:endParaRPr lang="en-GB" sz="1600" b="0" i="0" dirty="0"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Ice cream ,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effectLst/>
                          <a:latin typeface="+mj-lt"/>
                        </a:rPr>
                        <a:t>Fruit salad,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0" fontAlgn="base"/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Cheese &amp; crackers</a:t>
                      </a:r>
                      <a:endParaRPr lang="en-GB" sz="1600" b="0" i="0" dirty="0"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Homemade Choc chip cookie , Jelly, 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Cheese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&amp; crackers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600" b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School sprinkle cake </a:t>
                      </a:r>
                      <a:r>
                        <a:rPr lang="en-GB" sz="1600" b="0" i="0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</a:t>
                      </a:r>
                      <a:endParaRPr lang="en-GB" sz="1600" b="0" i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Fruit salad,</a:t>
                      </a:r>
                    </a:p>
                    <a:p>
                      <a:pPr algn="ctr" rtl="0" fontAlgn="base"/>
                      <a:r>
                        <a:rPr lang="en-GB" sz="1600" b="0" i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Cheese &amp; crackers</a:t>
                      </a:r>
                    </a:p>
                  </a:txBody>
                  <a:tcPr marL="139563" marR="139563" marT="69782" marB="69782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rgbClr val="1CA2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21743180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A5BA1B27-FC86-4EB6-930D-471516624583}"/>
              </a:ext>
            </a:extLst>
          </p:cNvPr>
          <p:cNvSpPr/>
          <p:nvPr/>
        </p:nvSpPr>
        <p:spPr>
          <a:xfrm>
            <a:off x="11654378" y="991282"/>
            <a:ext cx="2879601" cy="56169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53" dirty="0">
                <a:solidFill>
                  <a:srgbClr val="502F7F"/>
                </a:solidFill>
                <a:latin typeface="K26ChicoryBean" panose="02000603000000000000" pitchFamily="2" charset="0"/>
                <a:ea typeface="K26ChicoryBean" panose="02000603000000000000" pitchFamily="2" charset="0"/>
              </a:rPr>
              <a:t>Summer </a:t>
            </a:r>
            <a:r>
              <a:rPr kumimoji="0" lang="en-GB" sz="3053" b="0" i="0" u="none" strike="noStrike" kern="1200" cap="none" spc="0" normalizeH="0" baseline="0" noProof="0" dirty="0">
                <a:ln>
                  <a:noFill/>
                </a:ln>
                <a:solidFill>
                  <a:srgbClr val="502F7F"/>
                </a:solidFill>
                <a:effectLst/>
                <a:uLnTx/>
                <a:uFillTx/>
                <a:latin typeface="K26ChicoryBean" panose="02000603000000000000" pitchFamily="2" charset="0"/>
                <a:ea typeface="K26ChicoryBean" panose="02000603000000000000" pitchFamily="2" charset="0"/>
                <a:cs typeface="+mn-cs"/>
              </a:rPr>
              <a:t>Term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5A22072-F035-4947-AA19-AF13A8347AE3}"/>
              </a:ext>
            </a:extLst>
          </p:cNvPr>
          <p:cNvGrpSpPr/>
          <p:nvPr/>
        </p:nvGrpSpPr>
        <p:grpSpPr>
          <a:xfrm>
            <a:off x="8656313" y="8680486"/>
            <a:ext cx="2357880" cy="726074"/>
            <a:chOff x="5905051" y="6204056"/>
            <a:chExt cx="2292737" cy="706014"/>
          </a:xfrm>
        </p:grpSpPr>
        <p:pic>
          <p:nvPicPr>
            <p:cNvPr id="9" name="Picture 8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09D06E6D-B612-4FA6-9959-2F89F676DC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4285" y="6204056"/>
              <a:ext cx="846550" cy="706014"/>
            </a:xfrm>
            <a:prstGeom prst="rect">
              <a:avLst/>
            </a:prstGeom>
          </p:spPr>
        </p:pic>
        <p:pic>
          <p:nvPicPr>
            <p:cNvPr id="10" name="Picture 9" descr="A close up of a sign&#10;&#10;Description generated with very high confidence">
              <a:extLst>
                <a:ext uri="{FF2B5EF4-FFF2-40B4-BE49-F238E27FC236}">
                  <a16:creationId xmlns:a16="http://schemas.microsoft.com/office/drawing/2014/main" id="{5E75BF0C-1BD9-4AA3-9588-AB76EE983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0835" y="6223422"/>
              <a:ext cx="546953" cy="667283"/>
            </a:xfrm>
            <a:prstGeom prst="rect">
              <a:avLst/>
            </a:prstGeom>
          </p:spPr>
        </p:pic>
        <p:pic>
          <p:nvPicPr>
            <p:cNvPr id="11" name="Picture 10" descr="A close up of a sign&#10;&#10;Description generated with very high confidence">
              <a:extLst>
                <a:ext uri="{FF2B5EF4-FFF2-40B4-BE49-F238E27FC236}">
                  <a16:creationId xmlns:a16="http://schemas.microsoft.com/office/drawing/2014/main" id="{87E294E4-8F0E-446C-AC9F-6CA3094469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5051" y="6209530"/>
              <a:ext cx="1064745" cy="665466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454E28D-899F-295D-4492-8E6BDBCB8C6E}"/>
              </a:ext>
            </a:extLst>
          </p:cNvPr>
          <p:cNvSpPr txBox="1"/>
          <p:nvPr/>
        </p:nvSpPr>
        <p:spPr>
          <a:xfrm>
            <a:off x="8098971" y="9637486"/>
            <a:ext cx="387531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Jacket Fillings Cheese/Beans/Tuna</a:t>
            </a:r>
          </a:p>
          <a:p>
            <a:endParaRPr lang="en-GB" sz="600" b="1" dirty="0"/>
          </a:p>
          <a:p>
            <a:r>
              <a:rPr lang="en-GB" b="1" dirty="0"/>
              <a:t>Sandwich Fillings Ham/Cheese/Tuna </a:t>
            </a:r>
          </a:p>
          <a:p>
            <a:r>
              <a:rPr lang="en-GB" b="1" dirty="0"/>
              <a:t>Served with Tortilla Chips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2DBED3-1B6D-5BCE-655F-D7CA5B932360}"/>
              </a:ext>
            </a:extLst>
          </p:cNvPr>
          <p:cNvSpPr txBox="1"/>
          <p:nvPr/>
        </p:nvSpPr>
        <p:spPr>
          <a:xfrm rot="1380212">
            <a:off x="660356" y="826079"/>
            <a:ext cx="2446149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Week commencing</a:t>
            </a:r>
          </a:p>
          <a:p>
            <a:pPr algn="ctr"/>
            <a:r>
              <a:rPr lang="en-GB" b="1" dirty="0">
                <a:solidFill>
                  <a:srgbClr val="7030A0"/>
                </a:solidFill>
                <a:ea typeface="Calibri" panose="020F0502020204030204"/>
                <a:cs typeface="Calibri" panose="020F0502020204030204"/>
              </a:rPr>
              <a:t>20/4 4/5 18/5 </a:t>
            </a:r>
          </a:p>
          <a:p>
            <a:pPr algn="ctr"/>
            <a:r>
              <a:rPr lang="en-GB" b="1" dirty="0">
                <a:solidFill>
                  <a:srgbClr val="7030A0"/>
                </a:solidFill>
                <a:ea typeface="Calibri" panose="020F0502020204030204"/>
                <a:cs typeface="Calibri" panose="020F0502020204030204"/>
              </a:rPr>
              <a:t>8/6 22/6 6/7</a:t>
            </a:r>
          </a:p>
        </p:txBody>
      </p:sp>
    </p:spTree>
    <p:extLst>
      <p:ext uri="{BB962C8B-B14F-4D97-AF65-F5344CB8AC3E}">
        <p14:creationId xmlns:p14="http://schemas.microsoft.com/office/powerpoint/2010/main" val="2369739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397171f9-58e3-4100-b2a6-9725c9d6c404">
      <Terms xmlns="http://schemas.microsoft.com/office/infopath/2007/PartnerControls"/>
    </TaxKeywordTaxHTField>
    <TaxCatchAll xmlns="397171f9-58e3-4100-b2a6-9725c9d6c404" xsi:nil="true"/>
    <lcf76f155ced4ddcb4097134ff3c332f xmlns="ea1d7762-af8f-449b-b87a-d3d296af37b8">
      <Terms xmlns="http://schemas.microsoft.com/office/infopath/2007/PartnerControls"/>
    </lcf76f155ced4ddcb4097134ff3c332f>
    <e3330437047642dbbf884f4a81df2f50 xmlns="397171f9-58e3-4100-b2a6-9725c9d6c404">
      <Terms xmlns="http://schemas.microsoft.com/office/infopath/2007/PartnerControls"/>
    </e3330437047642dbbf884f4a81df2f50>
    <o726f89f2adc4f62aa75ad3b43bdf384 xmlns="397171f9-58e3-4100-b2a6-9725c9d6c404">
      <Terms xmlns="http://schemas.microsoft.com/office/infopath/2007/PartnerControls"/>
    </o726f89f2adc4f62aa75ad3b43bdf384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Servest Document" ma:contentTypeID="0x01010009A980BDB0CFFD4E9CCD084A6AB89D6900413B106EA87EF245B3445C07F767F92B" ma:contentTypeVersion="30" ma:contentTypeDescription="" ma:contentTypeScope="" ma:versionID="fd60002a47e725d483a3237f959ba2d2">
  <xsd:schema xmlns:xsd="http://www.w3.org/2001/XMLSchema" xmlns:xs="http://www.w3.org/2001/XMLSchema" xmlns:p="http://schemas.microsoft.com/office/2006/metadata/properties" xmlns:ns2="397171f9-58e3-4100-b2a6-9725c9d6c404" xmlns:ns3="4d1c787f-892c-4671-9dfa-29d21778de92" xmlns:ns4="ea1d7762-af8f-449b-b87a-d3d296af37b8" targetNamespace="http://schemas.microsoft.com/office/2006/metadata/properties" ma:root="true" ma:fieldsID="10159209c6f15a16f44e7e83b8c6c415" ns2:_="" ns3:_="" ns4:_="">
    <xsd:import namespace="397171f9-58e3-4100-b2a6-9725c9d6c404"/>
    <xsd:import namespace="4d1c787f-892c-4671-9dfa-29d21778de92"/>
    <xsd:import namespace="ea1d7762-af8f-449b-b87a-d3d296af37b8"/>
    <xsd:element name="properties">
      <xsd:complexType>
        <xsd:sequence>
          <xsd:element name="documentManagement">
            <xsd:complexType>
              <xsd:all>
                <xsd:element ref="ns2:TaxCatchAll" minOccurs="0"/>
                <xsd:element ref="ns2:e3330437047642dbbf884f4a81df2f50" minOccurs="0"/>
                <xsd:element ref="ns2:TaxCatchAllLabel" minOccurs="0"/>
                <xsd:element ref="ns2:o726f89f2adc4f62aa75ad3b43bdf384" minOccurs="0"/>
                <xsd:element ref="ns2:TaxKeywordTaxHTField" minOccurs="0"/>
                <xsd:element ref="ns3:SharedWithUsers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SearchProperties" minOccurs="0"/>
                <xsd:element ref="ns4:MediaServiceDateTaken" minOccurs="0"/>
                <xsd:element ref="ns4:MediaServiceObjectDetectorVersions" minOccurs="0"/>
                <xsd:element ref="ns4:MediaServiceGenerationTime" minOccurs="0"/>
                <xsd:element ref="ns4:MediaServiceEventHashCode" minOccurs="0"/>
                <xsd:element ref="ns4:MediaLengthInSeconds" minOccurs="0"/>
                <xsd:element ref="ns4:lcf76f155ced4ddcb4097134ff3c332f" minOccurs="0"/>
                <xsd:element ref="ns4:MediaServiceOCR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7171f9-58e3-4100-b2a6-9725c9d6c404" elementFormDefault="qualified">
    <xsd:import namespace="http://schemas.microsoft.com/office/2006/documentManagement/types"/>
    <xsd:import namespace="http://schemas.microsoft.com/office/infopath/2007/PartnerControls"/>
    <xsd:element name="TaxCatchAll" ma:index="6" nillable="true" ma:displayName="Taxonomy Catch All Column" ma:list="{54077c85-a89a-4088-8cc8-5da14fe5b1e9}" ma:internalName="TaxCatchAll" ma:readOnly="false" ma:showField="CatchAllData" ma:web="397171f9-58e3-4100-b2a6-9725c9d6c4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e3330437047642dbbf884f4a81df2f50" ma:index="12" nillable="true" ma:taxonomy="true" ma:internalName="e3330437047642dbbf884f4a81df2f50" ma:taxonomyFieldName="Document_x0020_Type" ma:displayName="Document Type" ma:readOnly="false" ma:fieldId="{e3330437-0476-42db-bf88-4f4a81df2f50}" ma:sspId="c428fd5a-5da6-448f-b3e6-f4c3d406a2a4" ma:termSetId="5f1b5961-6f27-433b-8685-1daa8a25e23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Label" ma:index="13" nillable="true" ma:displayName="Taxonomy Catch All Column1" ma:list="{54077c85-a89a-4088-8cc8-5da14fe5b1e9}" ma:internalName="TaxCatchAllLabel" ma:readOnly="true" ma:showField="CatchAllDataLabel" ma:web="397171f9-58e3-4100-b2a6-9725c9d6c4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726f89f2adc4f62aa75ad3b43bdf384" ma:index="14" nillable="true" ma:taxonomy="true" ma:internalName="o726f89f2adc4f62aa75ad3b43bdf384" ma:taxonomyFieldName="Subject_x0020_Matter" ma:displayName="Subject Matter" ma:readOnly="false" ma:fieldId="{8726f89f-2adc-4f62-aa75-ad3b43bdf384}" ma:sspId="c428fd5a-5da6-448f-b3e6-f4c3d406a2a4" ma:termSetId="6753faf0-a5ca-402b-8976-7597f0c071b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15" nillable="true" ma:taxonomy="true" ma:internalName="TaxKeywordTaxHTField" ma:taxonomyFieldName="TaxKeyword" ma:displayName="Enterprise Keywords" ma:readOnly="false" ma:fieldId="{23f27201-bee3-471e-b2e7-b64fd8b7ca38}" ma:taxonomyMulti="true" ma:sspId="c428fd5a-5da6-448f-b3e6-f4c3d406a2a4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c787f-892c-4671-9dfa-29d21778de92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1d7762-af8f-449b-b87a-d3d296af37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2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c428fd5a-5da6-448f-b3e6-f4c3d406a2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7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7B3652-A57C-4B1A-97C6-722E3420ED4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C32580E-1C83-43AD-A03F-9EE536FE4AF1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4d1c787f-892c-4671-9dfa-29d21778de92"/>
    <ds:schemaRef ds:uri="ea1d7762-af8f-449b-b87a-d3d296af37b8"/>
    <ds:schemaRef ds:uri="http://purl.org/dc/dcmitype/"/>
    <ds:schemaRef ds:uri="http://purl.org/dc/terms/"/>
    <ds:schemaRef ds:uri="http://www.w3.org/XML/1998/namespace"/>
    <ds:schemaRef ds:uri="http://schemas.openxmlformats.org/package/2006/metadata/core-properties"/>
    <ds:schemaRef ds:uri="397171f9-58e3-4100-b2a6-9725c9d6c404"/>
  </ds:schemaRefs>
</ds:datastoreItem>
</file>

<file path=customXml/itemProps3.xml><?xml version="1.0" encoding="utf-8"?>
<ds:datastoreItem xmlns:ds="http://schemas.openxmlformats.org/officeDocument/2006/customXml" ds:itemID="{120446F1-518E-4AF1-8C97-901C8EEE7C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7171f9-58e3-4100-b2a6-9725c9d6c404"/>
    <ds:schemaRef ds:uri="4d1c787f-892c-4671-9dfa-29d21778de92"/>
    <ds:schemaRef ds:uri="ea1d7762-af8f-449b-b87a-d3d296af37b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a376937a-74b0-41c5-98e1-6157ec71fafc}" enabled="0" method="" siteId="{a376937a-74b0-41c5-98e1-6157ec71fafc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4477</TotalTime>
  <Words>357</Words>
  <Application>Microsoft Office PowerPoint</Application>
  <PresentationFormat>Custom</PresentationFormat>
  <Paragraphs>147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K26ChicoryBean</vt:lpstr>
      <vt:lpstr>TT Chocolates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Emberton</dc:creator>
  <cp:lastModifiedBy>Laura Ellis</cp:lastModifiedBy>
  <cp:revision>49</cp:revision>
  <cp:lastPrinted>2026-01-14T10:08:58Z</cp:lastPrinted>
  <dcterms:created xsi:type="dcterms:W3CDTF">2021-09-16T12:22:36Z</dcterms:created>
  <dcterms:modified xsi:type="dcterms:W3CDTF">2026-05-14T08:36:12Z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0x01010009A980BDB0CFFD4E9CCD084A6AB89D6900413B106EA87EF245B3445C07F767F92B</vt:lpwstr>
  </property>
  <property fmtid="{D5CDD505-2E9C-101B-9397-08002B2CF9AE}" pid="3" name="TaxKeyword">
    <vt:lpwstr/>
  </property>
  <property fmtid="{D5CDD505-2E9C-101B-9397-08002B2CF9AE}" pid="4" name="Order">
    <vt:r8>8021100</vt:r8>
  </property>
  <property fmtid="{D5CDD505-2E9C-101B-9397-08002B2CF9AE}" pid="5" name="_ExtendedDescription">
    <vt:lpwstr/>
  </property>
  <property fmtid="{D5CDD505-2E9C-101B-9397-08002B2CF9AE}" pid="6" name="MediaServiceImageTags">
    <vt:lpwstr/>
  </property>
  <property fmtid="{D5CDD505-2E9C-101B-9397-08002B2CF9AE}" pid="7" name="Subject Matter">
    <vt:lpwstr/>
  </property>
  <property fmtid="{D5CDD505-2E9C-101B-9397-08002B2CF9AE}" pid="8" name="Document Type">
    <vt:lpwstr/>
  </property>
  <property fmtid="{D5CDD505-2E9C-101B-9397-08002B2CF9AE}" pid="9" name="Document_x0020_Type">
    <vt:lpwstr/>
  </property>
  <property fmtid="{D5CDD505-2E9C-101B-9397-08002B2CF9AE}" pid="10" name="Subject_x0020_Matter">
    <vt:lpwstr/>
  </property>
</Properties>
</file>